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44" d="100"/>
          <a:sy n="44" d="100"/>
        </p:scale>
        <p:origin x="6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Bergerud" userId="ee487e69e0f443c3" providerId="LiveId" clId="{2B637F98-5ADF-4FC6-A347-793C8DB02241}"/>
    <pc:docChg chg="modSld">
      <pc:chgData name="Brandon Bergerud" userId="ee487e69e0f443c3" providerId="LiveId" clId="{2B637F98-5ADF-4FC6-A347-793C8DB02241}" dt="2019-02-26T16:22:59.366" v="22" actId="114"/>
      <pc:docMkLst>
        <pc:docMk/>
      </pc:docMkLst>
      <pc:sldChg chg="modSp">
        <pc:chgData name="Brandon Bergerud" userId="ee487e69e0f443c3" providerId="LiveId" clId="{2B637F98-5ADF-4FC6-A347-793C8DB02241}" dt="2019-02-26T16:22:59.366" v="22" actId="114"/>
        <pc:sldMkLst>
          <pc:docMk/>
          <pc:sldMk cId="1457893592" sldId="269"/>
        </pc:sldMkLst>
        <pc:spChg chg="mod">
          <ac:chgData name="Brandon Bergerud" userId="ee487e69e0f443c3" providerId="LiveId" clId="{2B637F98-5ADF-4FC6-A347-793C8DB02241}" dt="2019-02-26T16:22:59.366" v="22" actId="114"/>
          <ac:spMkLst>
            <pc:docMk/>
            <pc:sldMk cId="1457893592" sldId="269"/>
            <ac:spMk id="4" creationId="{13837DB8-85E1-41F1-B05F-55FF0C0CA83C}"/>
          </ac:spMkLst>
        </pc:spChg>
      </pc:sldChg>
    </pc:docChg>
  </pc:docChgLst>
  <pc:docChgLst>
    <pc:chgData name="Brandon" userId="ee487e69e0f443c3" providerId="LiveId" clId="{58A3BD60-B480-45C9-91DA-9D0714A022C4}"/>
    <pc:docChg chg="modSld">
      <pc:chgData name="Brandon" userId="ee487e69e0f443c3" providerId="LiveId" clId="{58A3BD60-B480-45C9-91DA-9D0714A022C4}" dt="2021-04-21T15:17:38.512" v="19" actId="20577"/>
      <pc:docMkLst>
        <pc:docMk/>
      </pc:docMkLst>
      <pc:sldChg chg="modSp mod">
        <pc:chgData name="Brandon" userId="ee487e69e0f443c3" providerId="LiveId" clId="{58A3BD60-B480-45C9-91DA-9D0714A022C4}" dt="2021-04-21T15:17:32.682" v="17" actId="20577"/>
        <pc:sldMkLst>
          <pc:docMk/>
          <pc:sldMk cId="1594238305" sldId="264"/>
        </pc:sldMkLst>
        <pc:spChg chg="mod">
          <ac:chgData name="Brandon" userId="ee487e69e0f443c3" providerId="LiveId" clId="{58A3BD60-B480-45C9-91DA-9D0714A022C4}" dt="2021-04-21T15:17:32.682" v="17" actId="20577"/>
          <ac:spMkLst>
            <pc:docMk/>
            <pc:sldMk cId="1594238305" sldId="264"/>
            <ac:spMk id="4" creationId="{E0F12965-54BA-4F7D-A3AD-2B5BDB600F3F}"/>
          </ac:spMkLst>
        </pc:spChg>
      </pc:sldChg>
      <pc:sldChg chg="modSp mod">
        <pc:chgData name="Brandon" userId="ee487e69e0f443c3" providerId="LiveId" clId="{58A3BD60-B480-45C9-91DA-9D0714A022C4}" dt="2021-04-21T15:17:38.512" v="19" actId="20577"/>
        <pc:sldMkLst>
          <pc:docMk/>
          <pc:sldMk cId="922286171" sldId="265"/>
        </pc:sldMkLst>
        <pc:spChg chg="mod">
          <ac:chgData name="Brandon" userId="ee487e69e0f443c3" providerId="LiveId" clId="{58A3BD60-B480-45C9-91DA-9D0714A022C4}" dt="2021-04-21T15:17:38.512" v="19" actId="20577"/>
          <ac:spMkLst>
            <pc:docMk/>
            <pc:sldMk cId="922286171" sldId="265"/>
            <ac:spMk id="4" creationId="{E0F12965-54BA-4F7D-A3AD-2B5BDB600F3F}"/>
          </ac:spMkLst>
        </pc:spChg>
      </pc:sldChg>
      <pc:sldChg chg="modSp mod">
        <pc:chgData name="Brandon" userId="ee487e69e0f443c3" providerId="LiveId" clId="{58A3BD60-B480-45C9-91DA-9D0714A022C4}" dt="2021-04-21T15:17:21.350" v="13" actId="20577"/>
        <pc:sldMkLst>
          <pc:docMk/>
          <pc:sldMk cId="3004238318" sldId="266"/>
        </pc:sldMkLst>
        <pc:spChg chg="mod">
          <ac:chgData name="Brandon" userId="ee487e69e0f443c3" providerId="LiveId" clId="{58A3BD60-B480-45C9-91DA-9D0714A022C4}" dt="2021-04-21T15:17:21.350" v="13" actId="20577"/>
          <ac:spMkLst>
            <pc:docMk/>
            <pc:sldMk cId="3004238318" sldId="266"/>
            <ac:spMk id="4" creationId="{E0F12965-54BA-4F7D-A3AD-2B5BDB600F3F}"/>
          </ac:spMkLst>
        </pc:spChg>
      </pc:sldChg>
      <pc:sldChg chg="modSp mod">
        <pc:chgData name="Brandon" userId="ee487e69e0f443c3" providerId="LiveId" clId="{58A3BD60-B480-45C9-91DA-9D0714A022C4}" dt="2021-04-21T15:17:06.861" v="7" actId="20577"/>
        <pc:sldMkLst>
          <pc:docMk/>
          <pc:sldMk cId="815462178" sldId="267"/>
        </pc:sldMkLst>
        <pc:spChg chg="mod">
          <ac:chgData name="Brandon" userId="ee487e69e0f443c3" providerId="LiveId" clId="{58A3BD60-B480-45C9-91DA-9D0714A022C4}" dt="2021-04-21T15:17:06.861" v="7" actId="20577"/>
          <ac:spMkLst>
            <pc:docMk/>
            <pc:sldMk cId="815462178" sldId="267"/>
            <ac:spMk id="4" creationId="{E0F12965-54BA-4F7D-A3AD-2B5BDB600F3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EB1F-4A9B-43C3-AEA6-16AC328CE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EADE7-4C0B-42E9-8C2C-B8F0C134B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7F523-9369-4EFD-A62C-DC291317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2C86B-D930-47BA-8EF5-FA3AB37C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AE540-CDB0-4A99-B56E-E837815F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3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087B-2B4C-455F-AF8F-CC190AA2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62734-8B0B-44A2-8236-EB46F3FEF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CDD-04D5-487D-A0D2-58188893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38121-C89A-4A1A-9C03-51E5364CC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D2B4C-D81E-45D5-B16A-84DAF920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97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256EA0-7309-4D8E-B8FC-F99019605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9F6D4-49E0-422B-84FE-FE085699C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6775E-BBBB-4BA2-A081-6CED6B73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81C80-DE57-48BE-AC4C-CF0E6619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CD44C-52C1-4165-BC01-77989781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2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02359-091D-4EE0-B715-1176C1636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0F12D-680D-47A0-AB63-344598760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6C1F6-DE50-43D8-A6B0-8D5A2E219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6335A-5CD3-4F69-A6FD-ABAF39B8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E4E40-D3E1-4EAE-836C-5E1ACB16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5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D7D5D-D072-4908-8D01-05FA883C0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3AEE2-F88E-43F2-9233-E5800E3F3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522CB-74AE-4850-BDDA-1DC3E47E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84788-DD9F-40C6-951F-F07EE80DA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21431-95C9-478D-8960-38909CE1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9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2F12A-2B12-47B9-A493-D31F82B0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E6E9E-32A0-4A39-909B-1EBBE2080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B1FE4-FE50-41CF-8286-B32F32109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CB165-816B-4389-A92B-724153A88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2C6DA-26F0-4E26-B0DD-093DFA54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0E3F6-4B80-4767-B703-9CDB655E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1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E0A1-A647-428A-8B02-2430AD491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C5950-0C0C-4EB5-935C-0F78FA3CF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3B8A9-FDBB-40DB-9129-107AF1ED5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4B30A-DCDC-4E38-AF7E-43F7D3252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F70E6F-96FD-475F-B47B-DFCAB0E25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9C5C3F-B7CB-411D-AA7A-6724DA79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A4C3B-FA29-4BF4-B069-AF3E2685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FF926-5168-4E3F-BECB-D538D62B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3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16A9-5A81-4C1F-8006-32FDC09A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14BC8-E4AA-41BB-8D76-E1840A3C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800C2-9FF0-4057-8B41-8A6F5DC9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310D3-048E-4FE4-8B11-77F1C8DC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24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86D0FA-AF14-4599-ACEA-8E3ECCB9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86CFD-434F-4C8C-9959-DED674C2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F4657-892F-48DA-A3C8-8758D300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0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6F98-FB64-4921-BBB5-52135DDB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C632-7AB6-4DC6-8E09-B5B3E664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EDF-1EE6-4B82-83D1-8A8BD45DC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53EA3-1178-4125-93C3-90F36F269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9BCE5-9437-4272-AB9E-9054F4C7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E0E5F-D550-4407-9D06-FC89DA89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3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DC16-1C79-4848-B223-F6AF6383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7759C0-0CAA-48D7-9DD0-2062B4B97E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F87C-4E2B-4AEF-8054-9BCA246B3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CF482-6585-4A04-B855-98E828FB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23237-028A-4E47-88F1-4DDEB320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FDCAF-FE78-41EC-8890-53E4D2A1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3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EAF38-5BB2-4EBB-A28E-AD05C051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1557B-E2E3-4378-B396-0B912BE86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77ACA-7C33-49FC-B63C-2AFBDB3E5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3E7D3-B5F7-4064-B679-C66A8C8ABC10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1677A-E394-418D-BA82-B2285A766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D81BD-31B2-4E93-A547-558E645C4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64C95-AE5A-4E34-A5F2-BDE62D7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8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://www.obs-hp.fr/guide/sophie/spec_echelle_labo.jpg">
            <a:extLst>
              <a:ext uri="{FF2B5EF4-FFF2-40B4-BE49-F238E27FC236}">
                <a16:creationId xmlns:a16="http://schemas.microsoft.com/office/drawing/2014/main" id="{8A302E54-FAF0-442F-B410-3486CD175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2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B0800-34C6-44D7-9634-82467F142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395866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Spectroscopy</a:t>
            </a:r>
          </a:p>
        </p:txBody>
      </p:sp>
    </p:spTree>
    <p:extLst>
      <p:ext uri="{BB962C8B-B14F-4D97-AF65-F5344CB8AC3E}">
        <p14:creationId xmlns:p14="http://schemas.microsoft.com/office/powerpoint/2010/main" val="3510024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F0AB-956C-439C-A0B0-C4B59F94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Which of the following properties of an object can potentially be determined by observing light emitted by it?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12965-54BA-4F7D-A3AD-2B5BDB600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Chemical composition</a:t>
            </a:r>
          </a:p>
          <a:p>
            <a:endParaRPr lang="en-US" sz="2000" dirty="0"/>
          </a:p>
          <a:p>
            <a:r>
              <a:rPr lang="en-US" sz="2000" dirty="0"/>
              <a:t>Temperature</a:t>
            </a:r>
          </a:p>
          <a:p>
            <a:endParaRPr lang="en-US" sz="2000" dirty="0"/>
          </a:p>
          <a:p>
            <a:r>
              <a:rPr lang="en-US" sz="2000" dirty="0"/>
              <a:t>Relative motion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4" descr="https://docs.kde.org/trunk5/en/kdeedu/kstars/star_colors.png">
            <a:extLst>
              <a:ext uri="{FF2B5EF4-FFF2-40B4-BE49-F238E27FC236}">
                <a16:creationId xmlns:a16="http://schemas.microsoft.com/office/drawing/2014/main" id="{73D59A64-9158-480E-9521-217B94DD66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746397"/>
            <a:ext cx="6172200" cy="33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1D3F18-7B66-41F7-A6CF-A6A2A3145C7A}"/>
              </a:ext>
            </a:extLst>
          </p:cNvPr>
          <p:cNvSpPr/>
          <p:nvPr/>
        </p:nvSpPr>
        <p:spPr>
          <a:xfrm>
            <a:off x="5184776" y="5225534"/>
            <a:ext cx="616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Estimating the temperature of a star from peak in spectrum</a:t>
            </a:r>
          </a:p>
        </p:txBody>
      </p:sp>
    </p:spTree>
    <p:extLst>
      <p:ext uri="{BB962C8B-B14F-4D97-AF65-F5344CB8AC3E}">
        <p14:creationId xmlns:p14="http://schemas.microsoft.com/office/powerpoint/2010/main" val="300423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F0AB-956C-439C-A0B0-C4B59F94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Which of the following properties of an object can potentially be determined by observing light emitted by it?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12965-54BA-4F7D-A3AD-2B5BDB600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Chemical composition</a:t>
            </a:r>
          </a:p>
          <a:p>
            <a:endParaRPr lang="en-US" sz="2000" dirty="0"/>
          </a:p>
          <a:p>
            <a:r>
              <a:rPr lang="en-US" sz="2000" dirty="0"/>
              <a:t>Temperature</a:t>
            </a:r>
          </a:p>
          <a:p>
            <a:endParaRPr lang="en-US" sz="2000" dirty="0"/>
          </a:p>
          <a:p>
            <a:r>
              <a:rPr lang="en-US" sz="2000" dirty="0"/>
              <a:t>Relative motion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9B51DF50-0DD0-42A0-8589-96AE24BBB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41" y="1938337"/>
            <a:ext cx="6035071" cy="29813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F5831B-8CC7-48FF-B9C5-DDA0B9B191C7}"/>
              </a:ext>
            </a:extLst>
          </p:cNvPr>
          <p:cNvSpPr/>
          <p:nvPr/>
        </p:nvSpPr>
        <p:spPr>
          <a:xfrm>
            <a:off x="5317140" y="5109420"/>
            <a:ext cx="6035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Relative motion from shift in emission lines (doppler effect)</a:t>
            </a:r>
          </a:p>
        </p:txBody>
      </p:sp>
    </p:spTree>
    <p:extLst>
      <p:ext uri="{BB962C8B-B14F-4D97-AF65-F5344CB8AC3E}">
        <p14:creationId xmlns:p14="http://schemas.microsoft.com/office/powerpoint/2010/main" val="815462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CB85-FFBF-40F1-8E5D-4BB4F754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Continuous Spectrum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837DB8-85E1-41F1-B05F-55FF0C0CA83C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399"/>
                <a:ext cx="3932237" cy="4169229"/>
              </a:xfrm>
            </p:spPr>
            <p:txBody>
              <a:bodyPr>
                <a:normAutofit/>
              </a:bodyPr>
              <a:lstStyle/>
              <a:p>
                <a:pPr algn="ctr" defTabSz="457200"/>
                <a:endParaRPr lang="en-US" sz="2000" i="1" dirty="0">
                  <a:solidFill>
                    <a:schemeClr val="tx1"/>
                  </a:solidFill>
                </a:endParaRPr>
              </a:p>
              <a:p>
                <a:pPr algn="ctr" defTabSz="457200"/>
                <a:r>
                  <a:rPr lang="en-US" sz="2000" i="1" dirty="0"/>
                  <a:t>L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ight emitted over a broad           range of wavelengths</a:t>
                </a:r>
              </a:p>
              <a:p>
                <a:pPr defTabSz="457200"/>
                <a:endParaRPr lang="en-US" sz="2000" b="1" dirty="0">
                  <a:solidFill>
                    <a:schemeClr val="tx1"/>
                  </a:solidFill>
                </a:endParaRPr>
              </a:p>
              <a:p>
                <a:pPr defTabSz="457200"/>
                <a:r>
                  <a:rPr lang="en-US" sz="2000" dirty="0">
                    <a:solidFill>
                      <a:srgbClr val="7030A0"/>
                    </a:solidFill>
                  </a:rPr>
                  <a:t>Blackbody Radiation</a:t>
                </a:r>
              </a:p>
              <a:p>
                <a:pPr defTabSz="457200"/>
                <a:r>
                  <a:rPr lang="en-US" sz="2000" dirty="0">
                    <a:solidFill>
                      <a:schemeClr val="tx1"/>
                    </a:solidFill>
                  </a:rPr>
                  <a:t>	Perfect Absorber – ‘Black’</a:t>
                </a:r>
              </a:p>
              <a:p>
                <a:pPr defTabSz="457200"/>
                <a:r>
                  <a:rPr lang="en-US" sz="2000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Stellar Spectra</a:t>
                </a:r>
              </a:p>
              <a:p>
                <a:pPr defTabSz="457200"/>
                <a:endParaRPr lang="en-US" sz="2000" dirty="0">
                  <a:solidFill>
                    <a:schemeClr val="tx1"/>
                  </a:solidFill>
                </a:endParaRPr>
              </a:p>
              <a:p>
                <a:pPr defTabSz="457200"/>
                <a:r>
                  <a:rPr lang="en-US" sz="2000" dirty="0">
                    <a:solidFill>
                      <a:srgbClr val="7030A0"/>
                    </a:solidFill>
                  </a:rPr>
                  <a:t>Wien’s Law</a:t>
                </a:r>
              </a:p>
              <a:p>
                <a:pPr defTabSz="457200"/>
                <a:endParaRPr lang="en-US" sz="1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6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=0.0029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3837DB8-85E1-41F1-B05F-55FF0C0CA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399"/>
                <a:ext cx="3932237" cy="4169229"/>
              </a:xfrm>
              <a:blipFill>
                <a:blip r:embed="rId2"/>
                <a:stretch>
                  <a:fillRect l="-1705" r="-4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302CE635-A739-4A0D-93A3-83E376076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097" y="1391045"/>
            <a:ext cx="4950381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93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8FC9-3864-412E-97C0-86AF0E6E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Emission Line Spectrum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A64F0-9210-489F-BBE9-8C80C1B8D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485708"/>
          </a:xfrm>
        </p:spPr>
        <p:txBody>
          <a:bodyPr>
            <a:normAutofit fontScale="92500" lnSpcReduction="20000"/>
          </a:bodyPr>
          <a:lstStyle/>
          <a:p>
            <a:pPr defTabSz="460375"/>
            <a:endParaRPr lang="en-US" sz="2000" dirty="0"/>
          </a:p>
          <a:p>
            <a:pPr algn="ctr" defTabSz="460375"/>
            <a:r>
              <a:rPr lang="en-US" sz="2000" i="1" dirty="0"/>
              <a:t>Light emitted at discrete wavelengths</a:t>
            </a:r>
            <a:endParaRPr lang="en-US" sz="2000" dirty="0"/>
          </a:p>
          <a:p>
            <a:pPr defTabSz="460375"/>
            <a:endParaRPr lang="en-US" sz="2000" dirty="0"/>
          </a:p>
          <a:p>
            <a:pPr defTabSz="460375"/>
            <a:r>
              <a:rPr lang="en-US" sz="2000" dirty="0">
                <a:solidFill>
                  <a:srgbClr val="7030A0"/>
                </a:solidFill>
              </a:rPr>
              <a:t>Electronic Transitions</a:t>
            </a:r>
          </a:p>
          <a:p>
            <a:pPr defTabSz="460375"/>
            <a:endParaRPr lang="en-US" sz="2000" dirty="0"/>
          </a:p>
          <a:p>
            <a:pPr defTabSz="460375"/>
            <a:endParaRPr lang="en-US" sz="2000" dirty="0"/>
          </a:p>
          <a:p>
            <a:pPr defTabSz="460375"/>
            <a:endParaRPr lang="en-US" sz="2000" dirty="0"/>
          </a:p>
          <a:p>
            <a:pPr defTabSz="460375"/>
            <a:endParaRPr lang="en-US" sz="2000" dirty="0"/>
          </a:p>
          <a:p>
            <a:pPr defTabSz="460375"/>
            <a:endParaRPr lang="en-US" sz="2000" dirty="0"/>
          </a:p>
          <a:p>
            <a:pPr defTabSz="460375"/>
            <a:endParaRPr lang="en-US" sz="2000" dirty="0"/>
          </a:p>
          <a:p>
            <a:pPr defTabSz="460375"/>
            <a:r>
              <a:rPr lang="en-US" sz="2000" dirty="0">
                <a:solidFill>
                  <a:srgbClr val="7030A0"/>
                </a:solidFill>
              </a:rPr>
              <a:t>Ionized Regions</a:t>
            </a:r>
          </a:p>
          <a:p>
            <a:pPr defTabSz="460375"/>
            <a:r>
              <a:rPr lang="en-US" sz="2000" dirty="0"/>
              <a:t>	HII Regions (Star-forming)</a:t>
            </a:r>
          </a:p>
          <a:p>
            <a:pPr defTabSz="460375"/>
            <a:r>
              <a:rPr lang="en-US" sz="2000" dirty="0"/>
              <a:t>	Planetary Nebulae</a:t>
            </a:r>
          </a:p>
          <a:p>
            <a:pPr defTabSz="460375"/>
            <a:endParaRPr lang="en-US" sz="2000" dirty="0"/>
          </a:p>
          <a:p>
            <a:pPr defTabSz="460375"/>
            <a:endParaRPr lang="en-US" sz="2000" dirty="0"/>
          </a:p>
        </p:txBody>
      </p:sp>
      <p:pic>
        <p:nvPicPr>
          <p:cNvPr id="5" name="Picture 4" descr="https://upload.wikimedia.org/wikipedia/commons/thumb/5/55/Bohr-atom-PAR.svg/2000px-Bohr-atom-PAR.svg.png">
            <a:extLst>
              <a:ext uri="{FF2B5EF4-FFF2-40B4-BE49-F238E27FC236}">
                <a16:creationId xmlns:a16="http://schemas.microsoft.com/office/drawing/2014/main" id="{FAA607C3-552F-4356-BD0C-1FCAFB53A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2858" y="3428999"/>
            <a:ext cx="2026096" cy="17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3-us-west-2.amazonaws.com/courses-images/wp-content/uploads/sites/1095/2016/11/03155029/OSC_Astro_05_03_DElement.jpg">
            <a:extLst>
              <a:ext uri="{FF2B5EF4-FFF2-40B4-BE49-F238E27FC236}">
                <a16:creationId xmlns:a16="http://schemas.microsoft.com/office/drawing/2014/main" id="{C3915302-3C97-4C23-AB41-77E1D3E5AA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2154981"/>
            <a:ext cx="6172200" cy="36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ep.yimg.com/ay/skyimage/m42-orion-nebula-8.jpg">
            <a:extLst>
              <a:ext uri="{FF2B5EF4-FFF2-40B4-BE49-F238E27FC236}">
                <a16:creationId xmlns:a16="http://schemas.microsoft.com/office/drawing/2014/main" id="{F34EB321-F220-40BD-90D2-1CB39AB23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0011" y="1553408"/>
            <a:ext cx="6228217" cy="479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nasa.gov/sites/default/files/thumbnails/image/ring-nebula-full_jpg.jpg">
            <a:extLst>
              <a:ext uri="{FF2B5EF4-FFF2-40B4-BE49-F238E27FC236}">
                <a16:creationId xmlns:a16="http://schemas.microsoft.com/office/drawing/2014/main" id="{2E1A4E37-325C-45DF-B8E8-9E283320B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1" y="314891"/>
            <a:ext cx="6228217" cy="622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8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b/b2/Hydrogen_transitions.svg/400px-Hydrogen_transitions.svg.png">
            <a:extLst>
              <a:ext uri="{FF2B5EF4-FFF2-40B4-BE49-F238E27FC236}">
                <a16:creationId xmlns:a16="http://schemas.microsoft.com/office/drawing/2014/main" id="{896722D0-F69A-4902-982A-08C754A5F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371" y="1258573"/>
            <a:ext cx="6264563" cy="469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s.evbuc.com/https_proxy?url=http%3A%2F%2Fedu-observatory.org%2Folli%2Ftobbc%2Femission_lines.gif&amp;sig=ADR2i7_TJqve1Zzgu4WR8F4BpOo-KSlIzw">
            <a:extLst>
              <a:ext uri="{FF2B5EF4-FFF2-40B4-BE49-F238E27FC236}">
                <a16:creationId xmlns:a16="http://schemas.microsoft.com/office/drawing/2014/main" id="{043B09A8-A0D7-45D3-A1CF-3EAC73DE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144" y="1132267"/>
            <a:ext cx="4480855" cy="495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65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0F6C1D-5461-41F3-A2C3-32012B07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2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7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A90E-A49F-4114-B4CE-27B901E6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Which of the following is true about visible light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CF9D7-E544-4D4D-9425-FF011DDB1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38612" cy="4241800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entire electromagnetic spectrum is visible light</a:t>
            </a:r>
          </a:p>
          <a:p>
            <a:endParaRPr lang="en-US" sz="1800" dirty="0"/>
          </a:p>
          <a:p>
            <a:r>
              <a:rPr lang="en-US" sz="1800" dirty="0"/>
              <a:t>Only a small part of the electromagnetic spectrum is visible</a:t>
            </a:r>
          </a:p>
          <a:p>
            <a:endParaRPr lang="en-US" sz="1800" dirty="0"/>
          </a:p>
          <a:p>
            <a:r>
              <a:rPr lang="en-US" sz="1800" dirty="0"/>
              <a:t>Visible light has the shortest wavelengths</a:t>
            </a:r>
          </a:p>
          <a:p>
            <a:endParaRPr lang="en-US" sz="1800" dirty="0"/>
          </a:p>
          <a:p>
            <a:r>
              <a:rPr lang="en-US" sz="1800" dirty="0"/>
              <a:t>Visible light has the longest wavelengths</a:t>
            </a:r>
          </a:p>
        </p:txBody>
      </p:sp>
      <p:pic>
        <p:nvPicPr>
          <p:cNvPr id="5" name="Picture 2" descr="http://res.cloudinary.com/dk-find-out/image/upload/q_80,w_1440/A-Getty-107758168_bp1kbk.jpg">
            <a:extLst>
              <a:ext uri="{FF2B5EF4-FFF2-40B4-BE49-F238E27FC236}">
                <a16:creationId xmlns:a16="http://schemas.microsoft.com/office/drawing/2014/main" id="{4645A763-BB3E-48F1-B811-A013A63B90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723860"/>
            <a:ext cx="5624379" cy="374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90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5A90E-A49F-4114-B4CE-27B901E6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Which of the following is true about visible light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CF9D7-E544-4D4D-9425-FF011DDB1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38612" cy="3811588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chemeClr val="bg1"/>
                </a:solidFill>
              </a:rPr>
              <a:t>The entire electromagnetic spectrum is visible light</a:t>
            </a:r>
          </a:p>
          <a:p>
            <a:endParaRPr lang="en-US" sz="1800" dirty="0"/>
          </a:p>
          <a:p>
            <a:r>
              <a:rPr lang="en-US" sz="1800" dirty="0"/>
              <a:t>Only a small part of the electromagnetic spectrum is visible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Visible light has the shortest wavelengths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Visible light has the longest wavelengths</a:t>
            </a:r>
          </a:p>
        </p:txBody>
      </p:sp>
      <p:pic>
        <p:nvPicPr>
          <p:cNvPr id="1026" name="Picture 2" descr="https://sites.google.com/site/chempendix/_/rsrc/1472843490283/em-spectrum/SL_EMspectrum.jpg">
            <a:extLst>
              <a:ext uri="{FF2B5EF4-FFF2-40B4-BE49-F238E27FC236}">
                <a16:creationId xmlns:a16="http://schemas.microsoft.com/office/drawing/2014/main" id="{1C3B5229-DCC0-4557-9F10-3A2BC39C6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7" y="1690966"/>
            <a:ext cx="6705195" cy="368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530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8C37-78B9-4C92-8707-34A48A0D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195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A spectrum of a black body, a heated gas cloud, and a black body viewed through a gas cloud are examples of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5B3B3-34FF-4F2B-98A1-3F332A250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17196"/>
            <a:ext cx="3932237" cy="345179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http://www.astropix.com/images2/show_dig/m20_trifid_nebula.jpg">
            <a:extLst>
              <a:ext uri="{FF2B5EF4-FFF2-40B4-BE49-F238E27FC236}">
                <a16:creationId xmlns:a16="http://schemas.microsoft.com/office/drawing/2014/main" id="{B2329EF4-846C-4143-BB0F-8BEA40E94A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368081"/>
            <a:ext cx="6172200" cy="411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74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8C37-78B9-4C92-8707-34A48A0D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3932237" cy="19599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A spectrum of a black body, a heated gas cloud, and a black body viewed through a gas cloud are examples of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5B3B3-34FF-4F2B-98A1-3F332A250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17196"/>
            <a:ext cx="3932237" cy="3451792"/>
          </a:xfrm>
        </p:spPr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Continuous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Emission line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Absorption</a:t>
            </a:r>
          </a:p>
        </p:txBody>
      </p:sp>
      <p:pic>
        <p:nvPicPr>
          <p:cNvPr id="5" name="Picture 2" descr="http://www2.astro.psu.edu/users/rbc/a1/lec8_f6.jpg">
            <a:extLst>
              <a:ext uri="{FF2B5EF4-FFF2-40B4-BE49-F238E27FC236}">
                <a16:creationId xmlns:a16="http://schemas.microsoft.com/office/drawing/2014/main" id="{84643E18-380B-4EE0-8711-4400579D3B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7" y="1510073"/>
            <a:ext cx="6731299" cy="417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06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93C9-ECA5-4FEC-A83C-A78B3B65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While observing the night sky you notice four stars: One red, one white, one blue, and one yellow. Which of these stars is hottest and which is coolest?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F8A49-66C4-4B5B-8C5D-FDC8D84C4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http://astrobob.areavoices.com/files/2013/07/Albireo-Chumack.jpg">
            <a:extLst>
              <a:ext uri="{FF2B5EF4-FFF2-40B4-BE49-F238E27FC236}">
                <a16:creationId xmlns:a16="http://schemas.microsoft.com/office/drawing/2014/main" id="{D3E6F35F-4464-455E-B35B-4BE54B5D26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04" y="987425"/>
            <a:ext cx="6140767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21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93C9-ECA5-4FEC-A83C-A78B3B65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While observing the night sky you notice four stars: One red, one white, one blue, and one yellow. Which of these stars is hottest and which is coolest?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F8A49-66C4-4B5B-8C5D-FDC8D84C4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r>
              <a:rPr lang="en-US" sz="2000" dirty="0">
                <a:solidFill>
                  <a:srgbClr val="00B0F0"/>
                </a:solidFill>
              </a:rPr>
              <a:t>Blue Star = Hottest</a:t>
            </a:r>
          </a:p>
          <a:p>
            <a:endParaRPr lang="en-US" sz="2000" dirty="0"/>
          </a:p>
          <a:p>
            <a:pPr algn="r"/>
            <a:endParaRPr lang="en-US" sz="2000" dirty="0"/>
          </a:p>
          <a:p>
            <a:pPr algn="r"/>
            <a:r>
              <a:rPr lang="en-US" sz="2000" dirty="0">
                <a:solidFill>
                  <a:srgbClr val="FF0000"/>
                </a:solidFill>
              </a:rPr>
              <a:t>Coolest = Red Star</a:t>
            </a:r>
          </a:p>
        </p:txBody>
      </p:sp>
      <p:pic>
        <p:nvPicPr>
          <p:cNvPr id="4100" name="Picture 4" descr="http://4.bp.blogspot.com/-YZe5QivmDX8/U1CgIuZnLkI/AAAAAAAABXY/duOQ9hk-w1Y/s1600/HR.jpg">
            <a:extLst>
              <a:ext uri="{FF2B5EF4-FFF2-40B4-BE49-F238E27FC236}">
                <a16:creationId xmlns:a16="http://schemas.microsoft.com/office/drawing/2014/main" id="{7181D9F3-34FA-4FC4-B8E8-1252C0087E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7" y="1343025"/>
            <a:ext cx="7056716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thumb/1/19/Spectral-lines-continuous.svg/2000px-Spectral-lines-continuous.svg.png">
            <a:extLst>
              <a:ext uri="{FF2B5EF4-FFF2-40B4-BE49-F238E27FC236}">
                <a16:creationId xmlns:a16="http://schemas.microsoft.com/office/drawing/2014/main" id="{2EB8BB79-9573-4C28-979D-A0A85F332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3764095"/>
            <a:ext cx="3932237" cy="47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03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F0AB-956C-439C-A0B0-C4B59F94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Which of the following properties of an object can potentially be determined by observing light emitted by it?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12965-54BA-4F7D-A3AD-2B5BDB600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Chemical composition</a:t>
            </a:r>
          </a:p>
          <a:p>
            <a:endParaRPr lang="en-US" sz="2000" dirty="0"/>
          </a:p>
          <a:p>
            <a:r>
              <a:rPr lang="en-US" sz="2000" dirty="0"/>
              <a:t>Temperature</a:t>
            </a:r>
          </a:p>
          <a:p>
            <a:endParaRPr lang="en-US" sz="2000" dirty="0"/>
          </a:p>
          <a:p>
            <a:r>
              <a:rPr lang="en-US" sz="2000" dirty="0"/>
              <a:t>Relative motion</a:t>
            </a:r>
          </a:p>
          <a:p>
            <a:endParaRPr lang="en-US" sz="2000" dirty="0"/>
          </a:p>
          <a:p>
            <a:r>
              <a:rPr lang="en-US" sz="2000" dirty="0"/>
              <a:t>None of the above</a:t>
            </a:r>
          </a:p>
          <a:p>
            <a:endParaRPr lang="en-US" sz="2000" dirty="0"/>
          </a:p>
        </p:txBody>
      </p:sp>
      <p:pic>
        <p:nvPicPr>
          <p:cNvPr id="5" name="Picture 2" descr="http://i.kinja-img.com/gawker-media/image/upload/s--kJdM2k1s--/c_fit,fl_progressive,q_80,w_636/18r81c2vunm0ujpg.jpg">
            <a:extLst>
              <a:ext uri="{FF2B5EF4-FFF2-40B4-BE49-F238E27FC236}">
                <a16:creationId xmlns:a16="http://schemas.microsoft.com/office/drawing/2014/main" id="{4694421A-EBBD-49DA-8101-006519231D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987425"/>
            <a:ext cx="487362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23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F0AB-956C-439C-A0B0-C4B59F94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Which of the following properties of an object can potentially be determined by observing light emitted by it?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12965-54BA-4F7D-A3AD-2B5BDB600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Chemical composition</a:t>
            </a:r>
          </a:p>
          <a:p>
            <a:endParaRPr lang="en-US" sz="2000" dirty="0"/>
          </a:p>
          <a:p>
            <a:r>
              <a:rPr lang="en-US" sz="2000" dirty="0"/>
              <a:t>Temperature</a:t>
            </a:r>
          </a:p>
          <a:p>
            <a:endParaRPr lang="en-US" sz="2000" dirty="0"/>
          </a:p>
          <a:p>
            <a:r>
              <a:rPr lang="en-US" sz="2000" dirty="0"/>
              <a:t>Relative motion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2" descr="http://newburyastro.org.uk/assets/components/phpthumbof/cache/C2014Q2_Lovejoy_spectrum_2014Jan6.c5402b0dfd1b99447df759a231d7672675.png">
            <a:extLst>
              <a:ext uri="{FF2B5EF4-FFF2-40B4-BE49-F238E27FC236}">
                <a16:creationId xmlns:a16="http://schemas.microsoft.com/office/drawing/2014/main" id="{A36F904C-E872-4E52-9185-2EE167689C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235164"/>
            <a:ext cx="6172200" cy="437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8766B-2DFD-42B9-8632-9102FC0B47B0}"/>
              </a:ext>
            </a:extLst>
          </p:cNvPr>
          <p:cNvSpPr/>
          <p:nvPr/>
        </p:nvSpPr>
        <p:spPr>
          <a:xfrm>
            <a:off x="5183188" y="5613311"/>
            <a:ext cx="616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Chemical composition of comet Q2 Lovejoy</a:t>
            </a:r>
          </a:p>
        </p:txBody>
      </p:sp>
    </p:spTree>
    <p:extLst>
      <p:ext uri="{BB962C8B-B14F-4D97-AF65-F5344CB8AC3E}">
        <p14:creationId xmlns:p14="http://schemas.microsoft.com/office/powerpoint/2010/main" val="922286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386</Words>
  <Application>Microsoft Office PowerPoint</Application>
  <PresentationFormat>Widescreen</PresentationFormat>
  <Paragraphs>101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Spectroscopy</vt:lpstr>
      <vt:lpstr>Which of the following is true about visible light</vt:lpstr>
      <vt:lpstr>Which of the following is true about visible light</vt:lpstr>
      <vt:lpstr>A spectrum of a black body, a heated gas cloud, and a black body viewed through a gas cloud are examples of</vt:lpstr>
      <vt:lpstr>A spectrum of a black body, a heated gas cloud, and a black body viewed through a gas cloud are examples of</vt:lpstr>
      <vt:lpstr>While observing the night sky you notice four stars: One red, one white, one blue, and one yellow. Which of these stars is hottest and which is coolest?</vt:lpstr>
      <vt:lpstr>While observing the night sky you notice four stars: One red, one white, one blue, and one yellow. Which of these stars is hottest and which is coolest?</vt:lpstr>
      <vt:lpstr>Which of the following properties of an object can potentially be determined by observing light emitted by it?</vt:lpstr>
      <vt:lpstr>Which of the following properties of an object can potentially be determined by observing light emitted by it?</vt:lpstr>
      <vt:lpstr>Which of the following properties of an object can potentially be determined by observing light emitted by it?</vt:lpstr>
      <vt:lpstr>Which of the following properties of an object can potentially be determined by observing light emitted by it?</vt:lpstr>
      <vt:lpstr>Continuous Spectrum</vt:lpstr>
      <vt:lpstr>Emission Line Spectrum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Spectroscopy</dc:title>
  <dc:creator>Brandon Bergerud</dc:creator>
  <cp:lastModifiedBy>Brandon</cp:lastModifiedBy>
  <cp:revision>7</cp:revision>
  <dcterms:created xsi:type="dcterms:W3CDTF">2018-09-25T19:42:05Z</dcterms:created>
  <dcterms:modified xsi:type="dcterms:W3CDTF">2021-04-21T15:18:10Z</dcterms:modified>
</cp:coreProperties>
</file>